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93" r:id="rId4"/>
    <p:sldId id="294" r:id="rId5"/>
    <p:sldId id="299" r:id="rId6"/>
    <p:sldId id="303" r:id="rId7"/>
    <p:sldId id="304" r:id="rId8"/>
    <p:sldId id="298" r:id="rId9"/>
    <p:sldId id="295" r:id="rId10"/>
    <p:sldId id="257" r:id="rId11"/>
    <p:sldId id="302" r:id="rId12"/>
    <p:sldId id="301" r:id="rId1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001"/>
    <a:srgbClr val="E2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3"/>
    <p:restoredTop sz="96327"/>
  </p:normalViewPr>
  <p:slideViewPr>
    <p:cSldViewPr snapToGrid="0" snapToObjects="1">
      <p:cViewPr>
        <p:scale>
          <a:sx n="57" d="100"/>
          <a:sy n="57" d="100"/>
        </p:scale>
        <p:origin x="97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54FD-2FF8-0E46-953F-EC97F4170044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DB5C1-BF92-7B4A-B2C4-3BC59804C6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630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665DF-236B-804D-8F46-D92A148658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2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665DF-236B-804D-8F46-D92A148658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0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9E32-BEF5-4E45-B1C6-6626B5371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3355A-295F-0242-B699-B4B2179C9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7B0E7-28AF-354B-B543-E0B73650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02EB5-7D40-C44B-A5BE-7002A843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BF96C-4492-8748-975F-1AC28D0F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285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0C2A-3CC1-D74F-8E87-061348D6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AE27B-1D0C-A941-A858-DA43F1FCD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E0A8-0FE8-404E-B353-F88E528D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A54A-CCA2-8548-ABC7-E8D723B1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D4EF8-37DE-194C-9C66-4114900C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294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8F10D-92CD-A84D-8818-3228031C3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629E8-9B75-9942-962E-6AECDFE8F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611A6-0B47-1640-95C5-FF4EDADF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59A05-7CA2-CF4A-94B3-22CD2A61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32FEA-E6CB-7B46-A231-F822CBA2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3482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0A30-4936-D341-9EAA-2CD805E1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B6F4D-A2AD-DA46-9B22-B2626C18E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D0BE2-D217-164A-836E-A9EA26FA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94547-38F4-0240-95A7-E220C866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6D98E-8C96-D84D-80AC-5358AE37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5846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466F-74A4-A94A-A1AB-1EAE05B5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8879F-94E8-5045-A63E-E3D839A50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8352E-B36C-9544-BB63-50470109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32E28-6B45-214A-B5A8-03EF9EEC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87C39-C275-EB49-A545-8DC8CD5A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812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2CDF-452B-D447-9FB9-B5AB6687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F3102-D40D-D14B-8CBD-8C1B0383E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5483C-DA9A-A542-BE6E-45977A1CA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3BC29-62FA-2243-8DFD-4D14B4D5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DCB29-C1A9-6F43-BBB9-DB98C9D5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956C6-FA04-BB44-8C0A-CCB92859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405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A44-EAED-1A47-B8D8-75509441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E80EA-2E69-5241-94C2-A81850C93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4EF0C-2298-EF43-A2DA-EA3175DC0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ED180-E86F-DD43-84B0-F68A2C201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6A2FC-C47D-9E44-BEF4-577DDDB4F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46BC5-C53A-374B-A43D-8D0AE453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0BA6D6-3E8E-914E-96F8-AA738C8D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2DA8E-F2E1-AC4D-8DB7-C04673B0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95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330E-5CDF-3C41-B6D8-17377B88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E41E8-ED1C-9840-A9BA-5E1F9141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05F16-880A-FE4E-9004-6DBFEF3C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8A043-8BDC-2041-8A7E-82A80DB8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1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2571A-2A65-C743-8D6C-BC3D83B6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45366-64CC-F148-8DB4-EE473E80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E3DCB-39B4-D84E-88D9-451139DD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493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95B6-9FD9-C345-A52B-733DBA35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545C-C2DC-454A-B5EC-A1D6A224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10AEC-9DC8-924B-BAC3-7CCD9E0D9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843E4-5A08-B342-9216-279A1F647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5F476-3F9B-0A4B-9E39-296309AD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BF667-0438-4441-8650-9843A70B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489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D361-F3FE-9744-9123-405AEAC4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6795B-C2E2-0C4D-8D1D-B6B365D49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A3C36-8EB1-A348-8E10-BCB22DE6C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37D8A-4E29-3142-8C78-8D0C502E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13B6F-234A-3641-BAD2-8A598394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9FF09-B985-8145-98C3-BAE33186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97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E223F-73B8-6F4E-992F-2B5751BB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350BC-A6AA-1C4D-BCCA-D5D764B74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5705-5B3B-0F41-A533-3DDD4DF48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BB6E5-7FB9-5F44-B134-53C3DD9D50DA}" type="datetimeFigureOut">
              <a:rPr lang="en-NL" smtClean="0"/>
              <a:t>05/03/2021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C6930-686B-B846-95CE-B2070F3A2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0CD6-465A-8D49-89C6-6E29106AE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DDF97-DB9C-6541-872B-7354655156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31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B8373D-67BE-0E49-931A-1A9A5C63FA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768" y="2855313"/>
            <a:ext cx="5022463" cy="11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34567-0A84-8B47-8759-AD5A6D373F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4251" y="-19250"/>
            <a:ext cx="6945255" cy="69446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lumOff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ABF6C6-4831-8143-AF0B-42D015E054EA}"/>
              </a:ext>
            </a:extLst>
          </p:cNvPr>
          <p:cNvSpPr/>
          <p:nvPr/>
        </p:nvSpPr>
        <p:spPr>
          <a:xfrm>
            <a:off x="-1084251" y="-35580"/>
            <a:ext cx="6945255" cy="694462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DCF552-E405-CF4E-A7E1-02E3A8D8D7E8}"/>
              </a:ext>
            </a:extLst>
          </p:cNvPr>
          <p:cNvSpPr txBox="1"/>
          <p:nvPr/>
        </p:nvSpPr>
        <p:spPr>
          <a:xfrm>
            <a:off x="3046071" y="1925127"/>
            <a:ext cx="6099857" cy="300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Founded by three entrepreneurs in       </a:t>
            </a:r>
            <a:r>
              <a:rPr lang="en-GB" sz="54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03741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9A3868F8-2724-5B4D-A241-B8B551E61D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131" y="0"/>
            <a:ext cx="12236262" cy="68580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B57D1A-7FE2-F84A-A125-EB0B316CCDED}"/>
              </a:ext>
            </a:extLst>
          </p:cNvPr>
          <p:cNvCxnSpPr>
            <a:cxnSpLocks/>
          </p:cNvCxnSpPr>
          <p:nvPr/>
        </p:nvCxnSpPr>
        <p:spPr>
          <a:xfrm flipH="1" flipV="1">
            <a:off x="3575690" y="2435692"/>
            <a:ext cx="1269049" cy="3607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BE64B3B-0872-CE45-9F68-368F186A5C5F}"/>
              </a:ext>
            </a:extLst>
          </p:cNvPr>
          <p:cNvSpPr/>
          <p:nvPr/>
        </p:nvSpPr>
        <p:spPr>
          <a:xfrm>
            <a:off x="4703918" y="5863136"/>
            <a:ext cx="360592" cy="360592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749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E2CC8-1DEB-694C-A5F1-7F7738394750}"/>
              </a:ext>
            </a:extLst>
          </p:cNvPr>
          <p:cNvCxnSpPr>
            <a:cxnSpLocks/>
          </p:cNvCxnSpPr>
          <p:nvPr/>
        </p:nvCxnSpPr>
        <p:spPr>
          <a:xfrm flipV="1">
            <a:off x="8091814" y="1985059"/>
            <a:ext cx="784544" cy="305395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C16B7C6-40FB-1D44-BCC5-27C90407905B}"/>
              </a:ext>
            </a:extLst>
          </p:cNvPr>
          <p:cNvSpPr/>
          <p:nvPr/>
        </p:nvSpPr>
        <p:spPr>
          <a:xfrm>
            <a:off x="7922128" y="4827495"/>
            <a:ext cx="360592" cy="360592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749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0CAE7B-A8B6-614F-92C4-3C789704A940}"/>
              </a:ext>
            </a:extLst>
          </p:cNvPr>
          <p:cNvGrpSpPr/>
          <p:nvPr/>
        </p:nvGrpSpPr>
        <p:grpSpPr>
          <a:xfrm>
            <a:off x="7796378" y="808299"/>
            <a:ext cx="3469524" cy="2353514"/>
            <a:chOff x="14369782" y="1565089"/>
            <a:chExt cx="7228978" cy="490369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32F3BD1-1FEE-C842-AA69-83206F739390}"/>
                </a:ext>
              </a:extLst>
            </p:cNvPr>
            <p:cNvSpPr/>
            <p:nvPr/>
          </p:nvSpPr>
          <p:spPr>
            <a:xfrm>
              <a:off x="14369782" y="1565089"/>
              <a:ext cx="7228978" cy="4903699"/>
            </a:xfrm>
            <a:prstGeom prst="roundRect">
              <a:avLst>
                <a:gd name="adj" fmla="val 4830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49"/>
            </a:p>
          </p:txBody>
        </p:sp>
        <p:pic>
          <p:nvPicPr>
            <p:cNvPr id="12" name="Picture 11" descr="A picture containing outdoor, smoke, train, coming&#10;&#10;Description automatically generated">
              <a:extLst>
                <a:ext uri="{FF2B5EF4-FFF2-40B4-BE49-F238E27FC236}">
                  <a16:creationId xmlns:a16="http://schemas.microsoft.com/office/drawing/2014/main" id="{135DBFFC-97F7-EB41-B214-11213E2C1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07017" y="1865022"/>
              <a:ext cx="6556822" cy="4322784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797E5CE-7DE6-0D4E-BBB1-C22941E0DF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535" y="1012764"/>
            <a:ext cx="378762" cy="378762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17BB5229-C485-BF4E-884E-25EC5DC8FF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12" y="127800"/>
            <a:ext cx="4082770" cy="93270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B6C92D6-BDC4-2F48-9C0B-88802190970D}"/>
              </a:ext>
            </a:extLst>
          </p:cNvPr>
          <p:cNvSpPr txBox="1"/>
          <p:nvPr/>
        </p:nvSpPr>
        <p:spPr>
          <a:xfrm>
            <a:off x="8373852" y="1017482"/>
            <a:ext cx="2791282" cy="80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 7: </a:t>
            </a:r>
            <a:r>
              <a:rPr lang="en-GB" sz="2304" b="1" dirty="0">
                <a:solidFill>
                  <a:schemeClr val="bg1"/>
                </a:solidFill>
                <a:highlight>
                  <a:srgbClr val="8B0001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CAR CRASH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568AF4-6B66-AB49-9F91-0B6A768C61E1}"/>
              </a:ext>
            </a:extLst>
          </p:cNvPr>
          <p:cNvGrpSpPr/>
          <p:nvPr/>
        </p:nvGrpSpPr>
        <p:grpSpPr>
          <a:xfrm>
            <a:off x="1432551" y="1981970"/>
            <a:ext cx="3469524" cy="2353514"/>
            <a:chOff x="2755596" y="4129563"/>
            <a:chExt cx="7228978" cy="490369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50CF95-7321-1D41-94CF-172DAFE78C55}"/>
                </a:ext>
              </a:extLst>
            </p:cNvPr>
            <p:cNvGrpSpPr/>
            <p:nvPr/>
          </p:nvGrpSpPr>
          <p:grpSpPr>
            <a:xfrm>
              <a:off x="2755596" y="4129563"/>
              <a:ext cx="7228978" cy="4903699"/>
              <a:chOff x="4492701" y="2084664"/>
              <a:chExt cx="7228978" cy="4903699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2DA7D2B1-487F-514B-8336-0BFA3277EC26}"/>
                  </a:ext>
                </a:extLst>
              </p:cNvPr>
              <p:cNvSpPr/>
              <p:nvPr/>
            </p:nvSpPr>
            <p:spPr>
              <a:xfrm>
                <a:off x="4492701" y="2084664"/>
                <a:ext cx="7228978" cy="4903699"/>
              </a:xfrm>
              <a:prstGeom prst="roundRect">
                <a:avLst>
                  <a:gd name="adj" fmla="val 4830"/>
                </a:avLst>
              </a:prstGeom>
              <a:solidFill>
                <a:schemeClr val="bg1"/>
              </a:soli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749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0B3D618-F5C5-2E45-B33C-71441ABE83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30643" y="2356221"/>
                <a:ext cx="6576005" cy="4335432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</p:grp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5DC14CFF-14A2-0F46-900C-318B3140C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7295" y="4644675"/>
              <a:ext cx="789176" cy="7891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06B108-12E9-934B-BF39-F15FE5430111}"/>
                </a:ext>
              </a:extLst>
            </p:cNvPr>
            <p:cNvSpPr txBox="1"/>
            <p:nvPr/>
          </p:nvSpPr>
          <p:spPr>
            <a:xfrm>
              <a:off x="3943047" y="4654507"/>
              <a:ext cx="5815817" cy="93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4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CAM 29: </a:t>
              </a:r>
              <a:r>
                <a:rPr lang="en-GB" sz="2304" b="1" dirty="0">
                  <a:solidFill>
                    <a:schemeClr val="bg1"/>
                  </a:solidFill>
                  <a:highlight>
                    <a:srgbClr val="8B0001"/>
                  </a:highlight>
                  <a:latin typeface="Roboto" panose="02000000000000000000" pitchFamily="2" charset="0"/>
                  <a:ea typeface="Roboto" panose="02000000000000000000" pitchFamily="2" charset="0"/>
                </a:rPr>
                <a:t>VIOLENCE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7002FDC-2D79-B146-971A-7BAA9C5EA5D1}"/>
              </a:ext>
            </a:extLst>
          </p:cNvPr>
          <p:cNvSpPr/>
          <p:nvPr/>
        </p:nvSpPr>
        <p:spPr>
          <a:xfrm>
            <a:off x="10690172" y="5077453"/>
            <a:ext cx="457200" cy="457200"/>
          </a:xfrm>
          <a:prstGeom prst="ellipse">
            <a:avLst/>
          </a:prstGeom>
          <a:solidFill>
            <a:srgbClr val="C00000">
              <a:alpha val="52000"/>
            </a:srgbClr>
          </a:solidFill>
          <a:ln>
            <a:noFill/>
          </a:ln>
          <a:effectLst>
            <a:glow rad="63500">
              <a:schemeClr val="tx1">
                <a:lumMod val="95000"/>
                <a:lumOff val="5000"/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B93C8C-DD88-8C46-BCEC-6C86F2868403}"/>
              </a:ext>
            </a:extLst>
          </p:cNvPr>
          <p:cNvGrpSpPr/>
          <p:nvPr/>
        </p:nvGrpSpPr>
        <p:grpSpPr>
          <a:xfrm>
            <a:off x="10286869" y="4221061"/>
            <a:ext cx="1263805" cy="628185"/>
            <a:chOff x="4275729" y="1193179"/>
            <a:chExt cx="1263805" cy="62818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8BCF5AE-EA7E-5245-8D8B-4294EAF887FF}"/>
                </a:ext>
              </a:extLst>
            </p:cNvPr>
            <p:cNvSpPr/>
            <p:nvPr/>
          </p:nvSpPr>
          <p:spPr>
            <a:xfrm>
              <a:off x="4277253" y="1193179"/>
              <a:ext cx="1262281" cy="628185"/>
            </a:xfrm>
            <a:prstGeom prst="round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  <a:effectLst>
              <a:glow rad="63500">
                <a:schemeClr val="tx1">
                  <a:lumMod val="95000"/>
                  <a:lumOff val="5000"/>
                  <a:alpha val="3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99A357-A30D-7B4B-A2A4-C208984462D9}"/>
                </a:ext>
              </a:extLst>
            </p:cNvPr>
            <p:cNvSpPr txBox="1"/>
            <p:nvPr/>
          </p:nvSpPr>
          <p:spPr>
            <a:xfrm>
              <a:off x="4275729" y="1284558"/>
              <a:ext cx="1262281" cy="43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2000" b="1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 charset="0"/>
                </a:rPr>
                <a:t>Unit 2</a:t>
              </a:r>
              <a:endParaRPr lang="en-GB" sz="32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7C19A05-7F8B-F14E-8678-284D7435F024}"/>
              </a:ext>
            </a:extLst>
          </p:cNvPr>
          <p:cNvSpPr/>
          <p:nvPr/>
        </p:nvSpPr>
        <p:spPr>
          <a:xfrm>
            <a:off x="1137545" y="5634054"/>
            <a:ext cx="457200" cy="457200"/>
          </a:xfrm>
          <a:prstGeom prst="ellipse">
            <a:avLst/>
          </a:prstGeom>
          <a:solidFill>
            <a:srgbClr val="C00000">
              <a:alpha val="52000"/>
            </a:srgbClr>
          </a:solidFill>
          <a:ln>
            <a:noFill/>
          </a:ln>
          <a:effectLst>
            <a:glow rad="63500">
              <a:schemeClr val="tx1">
                <a:lumMod val="95000"/>
                <a:lumOff val="5000"/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52F15C-D6F8-474D-8D19-64DE5F72574F}"/>
              </a:ext>
            </a:extLst>
          </p:cNvPr>
          <p:cNvGrpSpPr/>
          <p:nvPr/>
        </p:nvGrpSpPr>
        <p:grpSpPr>
          <a:xfrm>
            <a:off x="733480" y="4779126"/>
            <a:ext cx="1263805" cy="628185"/>
            <a:chOff x="4275729" y="1193179"/>
            <a:chExt cx="1263805" cy="62818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264EBC1-1533-4A40-9447-F0DBB9B0F3CC}"/>
                </a:ext>
              </a:extLst>
            </p:cNvPr>
            <p:cNvSpPr/>
            <p:nvPr/>
          </p:nvSpPr>
          <p:spPr>
            <a:xfrm>
              <a:off x="4277253" y="1193179"/>
              <a:ext cx="1262281" cy="628185"/>
            </a:xfrm>
            <a:prstGeom prst="round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  <a:effectLst>
              <a:glow rad="63500">
                <a:schemeClr val="tx1">
                  <a:lumMod val="95000"/>
                  <a:lumOff val="5000"/>
                  <a:alpha val="3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C7CC6F-25B4-BA4B-8B7B-ABC4A87B0530}"/>
                </a:ext>
              </a:extLst>
            </p:cNvPr>
            <p:cNvSpPr txBox="1"/>
            <p:nvPr/>
          </p:nvSpPr>
          <p:spPr>
            <a:xfrm>
              <a:off x="4275729" y="1284558"/>
              <a:ext cx="1262281" cy="43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2000" b="1" dirty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 charset="0"/>
                </a:rPr>
                <a:t>Unit 1</a:t>
              </a:r>
              <a:endParaRPr lang="en-GB" sz="32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05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D3F3422-E00F-654E-8FED-39616F2EFA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768" y="575903"/>
            <a:ext cx="5022463" cy="1147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0709B-4902-6549-BAC5-9893B9331BDD}"/>
              </a:ext>
            </a:extLst>
          </p:cNvPr>
          <p:cNvSpPr txBox="1"/>
          <p:nvPr/>
        </p:nvSpPr>
        <p:spPr>
          <a:xfrm>
            <a:off x="2387704" y="1723276"/>
            <a:ext cx="7416590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Future of Safety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CF52B-EC3D-A640-AB58-11517917B254}"/>
              </a:ext>
            </a:extLst>
          </p:cNvPr>
          <p:cNvSpPr txBox="1"/>
          <p:nvPr/>
        </p:nvSpPr>
        <p:spPr>
          <a:xfrm>
            <a:off x="2387704" y="6262666"/>
            <a:ext cx="741659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b="1" dirty="0">
                <a:latin typeface="Consolas" panose="020B0609020204030204" pitchFamily="49" charset="0"/>
                <a:ea typeface="Roboto" panose="02000000000000000000" pitchFamily="2" charset="0"/>
                <a:cs typeface="Consolas" panose="020B0609020204030204" pitchFamily="49" charset="0"/>
              </a:rPr>
              <a:t>Visit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ea typeface="Roboto" panose="02000000000000000000" pitchFamily="2" charset="0"/>
                <a:cs typeface="Consolas" panose="020B06090202040302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highlight>
                  <a:srgbClr val="800000"/>
                </a:highlight>
                <a:latin typeface="Consolas" panose="020B0609020204030204" pitchFamily="49" charset="0"/>
                <a:ea typeface="Roboto" panose="02000000000000000000" pitchFamily="2" charset="0"/>
                <a:cs typeface="Consolas" panose="020B0609020204030204" pitchFamily="49" charset="0"/>
              </a:rPr>
              <a:t>oddity.ai</a:t>
            </a:r>
            <a:endParaRPr lang="en-GB" b="1" dirty="0">
              <a:solidFill>
                <a:schemeClr val="bg1"/>
              </a:solidFill>
              <a:highlight>
                <a:srgbClr val="800000"/>
              </a:highlight>
              <a:latin typeface="Consolas" panose="020B0609020204030204" pitchFamily="49" charset="0"/>
              <a:ea typeface="Roboto" panose="02000000000000000000" pitchFamily="2" charset="0"/>
              <a:cs typeface="Consolas" panose="020B060902020403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2AFE4A-CE23-5E48-A09C-6033D2359B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26" y="1723276"/>
            <a:ext cx="3767948" cy="41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05962F-8F32-ED4A-BEAB-8569C668268E}"/>
              </a:ext>
            </a:extLst>
          </p:cNvPr>
          <p:cNvCxnSpPr>
            <a:cxnSpLocks/>
          </p:cNvCxnSpPr>
          <p:nvPr/>
        </p:nvCxnSpPr>
        <p:spPr>
          <a:xfrm flipV="1">
            <a:off x="2598821" y="5390147"/>
            <a:ext cx="3262964" cy="1467854"/>
          </a:xfrm>
          <a:prstGeom prst="line">
            <a:avLst/>
          </a:prstGeom>
          <a:ln w="139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7A772A-1A6F-674B-B57F-7FC74A2F85D8}"/>
              </a:ext>
            </a:extLst>
          </p:cNvPr>
          <p:cNvCxnSpPr>
            <a:cxnSpLocks/>
          </p:cNvCxnSpPr>
          <p:nvPr/>
        </p:nvCxnSpPr>
        <p:spPr>
          <a:xfrm flipH="1">
            <a:off x="5861785" y="4456497"/>
            <a:ext cx="3195588" cy="933650"/>
          </a:xfrm>
          <a:prstGeom prst="line">
            <a:avLst/>
          </a:prstGeom>
          <a:ln w="1397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7F1D83-E66C-2445-B1E1-F475A6446028}"/>
              </a:ext>
            </a:extLst>
          </p:cNvPr>
          <p:cNvCxnSpPr>
            <a:cxnSpLocks/>
          </p:cNvCxnSpPr>
          <p:nvPr/>
        </p:nvCxnSpPr>
        <p:spPr>
          <a:xfrm flipV="1">
            <a:off x="9057373" y="2348564"/>
            <a:ext cx="3243713" cy="2107933"/>
          </a:xfrm>
          <a:prstGeom prst="line">
            <a:avLst/>
          </a:prstGeom>
          <a:ln w="1397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D4CDE4-AF3C-124C-8651-11B75BD1CF44}"/>
              </a:ext>
            </a:extLst>
          </p:cNvPr>
          <p:cNvSpPr txBox="1"/>
          <p:nvPr/>
        </p:nvSpPr>
        <p:spPr>
          <a:xfrm>
            <a:off x="3477280" y="4296715"/>
            <a:ext cx="1813407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54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12bn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FAF83D-3FC8-AC41-811C-FF1D2FC3C42C}"/>
              </a:ext>
            </a:extLst>
          </p:cNvPr>
          <p:cNvSpPr txBox="1"/>
          <p:nvPr/>
        </p:nvSpPr>
        <p:spPr>
          <a:xfrm>
            <a:off x="6988897" y="3168955"/>
            <a:ext cx="1813407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54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27bn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D11DC5-FC75-BA48-8283-195B355E1887}"/>
              </a:ext>
            </a:extLst>
          </p:cNvPr>
          <p:cNvSpPr txBox="1"/>
          <p:nvPr/>
        </p:nvSpPr>
        <p:spPr>
          <a:xfrm>
            <a:off x="10202131" y="1335210"/>
            <a:ext cx="1813407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54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50bn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A31918-9F47-4548-BA79-D887415BFCDB}"/>
              </a:ext>
            </a:extLst>
          </p:cNvPr>
          <p:cNvSpPr txBox="1"/>
          <p:nvPr/>
        </p:nvSpPr>
        <p:spPr>
          <a:xfrm>
            <a:off x="479010" y="187866"/>
            <a:ext cx="7416590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0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The number of cameras just </a:t>
            </a:r>
            <a:r>
              <a:rPr lang="en-GB" sz="40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keeps growing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6A3BD7-675A-1D47-9F82-076FDCE5E500}"/>
              </a:ext>
            </a:extLst>
          </p:cNvPr>
          <p:cNvSpPr txBox="1"/>
          <p:nvPr/>
        </p:nvSpPr>
        <p:spPr>
          <a:xfrm>
            <a:off x="3583158" y="5167494"/>
            <a:ext cx="719336" cy="36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>
                <a:solidFill>
                  <a:srgbClr val="8B000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2015</a:t>
            </a:r>
            <a:endParaRPr lang="en-GB" sz="5400" b="1" dirty="0">
              <a:solidFill>
                <a:srgbClr val="8B0001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CA7DD9-13C0-F74B-93F6-0E1B4FF112CE}"/>
              </a:ext>
            </a:extLst>
          </p:cNvPr>
          <p:cNvSpPr txBox="1"/>
          <p:nvPr/>
        </p:nvSpPr>
        <p:spPr>
          <a:xfrm>
            <a:off x="7037022" y="3999695"/>
            <a:ext cx="719336" cy="36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>
                <a:solidFill>
                  <a:srgbClr val="8B000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2020</a:t>
            </a:r>
            <a:endParaRPr lang="en-GB" sz="5400" b="1" dirty="0">
              <a:solidFill>
                <a:srgbClr val="8B0001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08F119-4EE2-1E49-B756-F795E9BFC24B}"/>
              </a:ext>
            </a:extLst>
          </p:cNvPr>
          <p:cNvSpPr txBox="1"/>
          <p:nvPr/>
        </p:nvSpPr>
        <p:spPr>
          <a:xfrm>
            <a:off x="10271436" y="2156325"/>
            <a:ext cx="719336" cy="36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>
                <a:solidFill>
                  <a:srgbClr val="8B000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2025</a:t>
            </a:r>
            <a:endParaRPr lang="en-GB" sz="5400" b="1" dirty="0">
              <a:solidFill>
                <a:srgbClr val="8B0001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0000">
              <a:alpha val="6078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41675" y="1201547"/>
            <a:ext cx="9308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Majority of crime goes </a:t>
            </a:r>
            <a:r>
              <a:rPr lang="en-GB" sz="60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undetected</a:t>
            </a:r>
          </a:p>
        </p:txBody>
      </p:sp>
    </p:spTree>
    <p:extLst>
      <p:ext uri="{BB962C8B-B14F-4D97-AF65-F5344CB8AC3E}">
        <p14:creationId xmlns:p14="http://schemas.microsoft.com/office/powerpoint/2010/main" val="34087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031F2E-AF16-2B49-BB96-9B233CE082E2}"/>
              </a:ext>
            </a:extLst>
          </p:cNvPr>
          <p:cNvGrpSpPr/>
          <p:nvPr/>
        </p:nvGrpSpPr>
        <p:grpSpPr>
          <a:xfrm>
            <a:off x="-242066" y="0"/>
            <a:ext cx="12434066" cy="6858000"/>
            <a:chOff x="-90717" y="201799"/>
            <a:chExt cx="12434066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349" y="201799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BC8338-BD12-534E-9364-9143B390ED44}"/>
                </a:ext>
              </a:extLst>
            </p:cNvPr>
            <p:cNvSpPr/>
            <p:nvPr/>
          </p:nvSpPr>
          <p:spPr>
            <a:xfrm rot="21240718">
              <a:off x="-90717" y="999365"/>
              <a:ext cx="3081940" cy="2644340"/>
            </a:xfrm>
            <a:prstGeom prst="rect">
              <a:avLst/>
            </a:prstGeom>
            <a:solidFill>
              <a:srgbClr val="000000">
                <a:alpha val="6078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1A9F87-F8CD-FD47-8C7C-AAAB61E1EF7F}"/>
                </a:ext>
              </a:extLst>
            </p:cNvPr>
            <p:cNvSpPr/>
            <p:nvPr/>
          </p:nvSpPr>
          <p:spPr>
            <a:xfrm rot="21433777">
              <a:off x="3001913" y="1319021"/>
              <a:ext cx="1786271" cy="2218989"/>
            </a:xfrm>
            <a:prstGeom prst="rect">
              <a:avLst/>
            </a:prstGeom>
            <a:solidFill>
              <a:srgbClr val="000000">
                <a:alpha val="6078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74BD6E-4D98-8F4E-A9ED-4EE1F9A0F6DE}"/>
                </a:ext>
              </a:extLst>
            </p:cNvPr>
            <p:cNvSpPr/>
            <p:nvPr/>
          </p:nvSpPr>
          <p:spPr>
            <a:xfrm>
              <a:off x="4840766" y="2466746"/>
              <a:ext cx="1812053" cy="1113136"/>
            </a:xfrm>
            <a:prstGeom prst="rect">
              <a:avLst/>
            </a:prstGeom>
            <a:solidFill>
              <a:srgbClr val="000000">
                <a:alpha val="6078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apezium 10">
              <a:extLst>
                <a:ext uri="{FF2B5EF4-FFF2-40B4-BE49-F238E27FC236}">
                  <a16:creationId xmlns:a16="http://schemas.microsoft.com/office/drawing/2014/main" id="{090F285D-2C28-034F-8281-8E2C57D68D0D}"/>
                </a:ext>
              </a:extLst>
            </p:cNvPr>
            <p:cNvSpPr/>
            <p:nvPr/>
          </p:nvSpPr>
          <p:spPr>
            <a:xfrm rot="16200000" flipH="1">
              <a:off x="7943605" y="-444961"/>
              <a:ext cx="3108958" cy="5690530"/>
            </a:xfrm>
            <a:prstGeom prst="trapezoid">
              <a:avLst>
                <a:gd name="adj" fmla="val 13538"/>
              </a:avLst>
            </a:prstGeom>
            <a:solidFill>
              <a:srgbClr val="000000">
                <a:alpha val="6078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rapezium 4">
            <a:extLst>
              <a:ext uri="{FF2B5EF4-FFF2-40B4-BE49-F238E27FC236}">
                <a16:creationId xmlns:a16="http://schemas.microsoft.com/office/drawing/2014/main" id="{F9C13CE1-75DB-E042-9400-247368E206E5}"/>
              </a:ext>
            </a:extLst>
          </p:cNvPr>
          <p:cNvSpPr/>
          <p:nvPr/>
        </p:nvSpPr>
        <p:spPr>
          <a:xfrm rot="16080000" flipH="1">
            <a:off x="5027596" y="767233"/>
            <a:ext cx="1081995" cy="1812055"/>
          </a:xfrm>
          <a:prstGeom prst="trapezoid">
            <a:avLst>
              <a:gd name="adj" fmla="val 2821"/>
            </a:avLst>
          </a:prstGeom>
          <a:noFill/>
          <a:ln w="57150">
            <a:solidFill>
              <a:srgbClr val="8B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10FF30-75C0-8F44-A222-AA52C04402DD}"/>
              </a:ext>
            </a:extLst>
          </p:cNvPr>
          <p:cNvSpPr txBox="1"/>
          <p:nvPr/>
        </p:nvSpPr>
        <p:spPr>
          <a:xfrm rot="21480000">
            <a:off x="1228073" y="1222157"/>
            <a:ext cx="9538288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Oddity helps </a:t>
            </a:r>
            <a:r>
              <a:rPr lang="en-GB" sz="40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focus</a:t>
            </a:r>
            <a:r>
              <a:rPr lang="en-GB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on what matters</a:t>
            </a:r>
            <a:endParaRPr lang="en-GB" sz="4000" b="1" dirty="0">
              <a:solidFill>
                <a:schemeClr val="bg1"/>
              </a:solidFill>
              <a:highlight>
                <a:srgbClr val="800000"/>
              </a:highlight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EA962557-DA13-5746-9670-DB31EFFA9271}"/>
              </a:ext>
            </a:extLst>
          </p:cNvPr>
          <p:cNvSpPr txBox="1"/>
          <p:nvPr/>
        </p:nvSpPr>
        <p:spPr>
          <a:xfrm>
            <a:off x="1648691" y="457371"/>
            <a:ext cx="8155604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“Oddities” Roadmap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F5EF3-3D9B-CD4E-96CD-9B7598DA8BA7}"/>
              </a:ext>
            </a:extLst>
          </p:cNvPr>
          <p:cNvSpPr txBox="1"/>
          <p:nvPr/>
        </p:nvSpPr>
        <p:spPr>
          <a:xfrm>
            <a:off x="2045933" y="2726476"/>
            <a:ext cx="87889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60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7D6A1-207E-1F4E-83D3-EC618523C5C4}"/>
              </a:ext>
            </a:extLst>
          </p:cNvPr>
          <p:cNvSpPr txBox="1"/>
          <p:nvPr/>
        </p:nvSpPr>
        <p:spPr>
          <a:xfrm>
            <a:off x="2769418" y="4104329"/>
            <a:ext cx="87889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60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5425A6-4700-2247-9F16-E405D86B513F}"/>
              </a:ext>
            </a:extLst>
          </p:cNvPr>
          <p:cNvSpPr txBox="1"/>
          <p:nvPr/>
        </p:nvSpPr>
        <p:spPr>
          <a:xfrm>
            <a:off x="3648308" y="5561421"/>
            <a:ext cx="87889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60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F9675-112C-4E41-9CBA-E5F8CE2140D6}"/>
              </a:ext>
            </a:extLst>
          </p:cNvPr>
          <p:cNvSpPr txBox="1"/>
          <p:nvPr/>
        </p:nvSpPr>
        <p:spPr>
          <a:xfrm>
            <a:off x="3103243" y="2976745"/>
            <a:ext cx="3254810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Car crashes</a:t>
            </a:r>
            <a:endParaRPr lang="en-GB" sz="4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EE1E5-94A5-B649-A0B9-DAD4BF7EF36E}"/>
              </a:ext>
            </a:extLst>
          </p:cNvPr>
          <p:cNvSpPr txBox="1"/>
          <p:nvPr/>
        </p:nvSpPr>
        <p:spPr>
          <a:xfrm>
            <a:off x="3868959" y="4385799"/>
            <a:ext cx="3254810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Vandalism</a:t>
            </a:r>
            <a:endParaRPr lang="en-GB" sz="4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BB4A60-3419-234A-8B2D-874E8A87B0BD}"/>
              </a:ext>
            </a:extLst>
          </p:cNvPr>
          <p:cNvSpPr txBox="1"/>
          <p:nvPr/>
        </p:nvSpPr>
        <p:spPr>
          <a:xfrm>
            <a:off x="4712735" y="5794853"/>
            <a:ext cx="4734207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Falling or fainting</a:t>
            </a:r>
            <a:endParaRPr lang="en-GB" sz="4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B081FB-AB4A-C343-B055-32042B0148E5}"/>
              </a:ext>
            </a:extLst>
          </p:cNvPr>
          <p:cNvSpPr txBox="1"/>
          <p:nvPr/>
        </p:nvSpPr>
        <p:spPr>
          <a:xfrm>
            <a:off x="9280602" y="3016208"/>
            <a:ext cx="1693641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2020</a:t>
            </a:r>
            <a:endParaRPr lang="en-GB" sz="6000" b="1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BD89E4-D0A1-2D4A-8BE7-176995799B6B}"/>
              </a:ext>
            </a:extLst>
          </p:cNvPr>
          <p:cNvSpPr txBox="1"/>
          <p:nvPr/>
        </p:nvSpPr>
        <p:spPr>
          <a:xfrm>
            <a:off x="9280601" y="4357037"/>
            <a:ext cx="1693641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2021</a:t>
            </a:r>
            <a:endParaRPr lang="en-GB" sz="6000" b="1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1A3BCE-5F81-A344-B31D-2391516A046A}"/>
              </a:ext>
            </a:extLst>
          </p:cNvPr>
          <p:cNvSpPr txBox="1"/>
          <p:nvPr/>
        </p:nvSpPr>
        <p:spPr>
          <a:xfrm>
            <a:off x="9280600" y="5766091"/>
            <a:ext cx="1693641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2021</a:t>
            </a:r>
            <a:endParaRPr lang="en-GB" sz="6000" b="1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BB67C4-ED60-3E4E-A164-D7246CD0CAE2}"/>
              </a:ext>
            </a:extLst>
          </p:cNvPr>
          <p:cNvCxnSpPr>
            <a:cxnSpLocks/>
          </p:cNvCxnSpPr>
          <p:nvPr/>
        </p:nvCxnSpPr>
        <p:spPr>
          <a:xfrm>
            <a:off x="3297459" y="3789461"/>
            <a:ext cx="767678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89A11A-12F0-564A-90F7-371EA0124304}"/>
              </a:ext>
            </a:extLst>
          </p:cNvPr>
          <p:cNvCxnSpPr>
            <a:cxnSpLocks/>
          </p:cNvCxnSpPr>
          <p:nvPr/>
        </p:nvCxnSpPr>
        <p:spPr>
          <a:xfrm>
            <a:off x="3868959" y="5165062"/>
            <a:ext cx="710528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8C905A-53A2-0349-8068-80B34FCBF261}"/>
              </a:ext>
            </a:extLst>
          </p:cNvPr>
          <p:cNvCxnSpPr>
            <a:cxnSpLocks/>
          </p:cNvCxnSpPr>
          <p:nvPr/>
        </p:nvCxnSpPr>
        <p:spPr>
          <a:xfrm>
            <a:off x="4141235" y="6622147"/>
            <a:ext cx="68515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C3ED1D8-586E-1440-8F27-89FD208CD4EF}"/>
              </a:ext>
            </a:extLst>
          </p:cNvPr>
          <p:cNvSpPr txBox="1"/>
          <p:nvPr/>
        </p:nvSpPr>
        <p:spPr>
          <a:xfrm>
            <a:off x="1167043" y="1537287"/>
            <a:ext cx="87889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60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9385FC-C6D1-644B-B19B-EC84813D6B4D}"/>
              </a:ext>
            </a:extLst>
          </p:cNvPr>
          <p:cNvSpPr txBox="1"/>
          <p:nvPr/>
        </p:nvSpPr>
        <p:spPr>
          <a:xfrm>
            <a:off x="2340728" y="1702496"/>
            <a:ext cx="3254810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Violence</a:t>
            </a:r>
            <a:endParaRPr lang="en-GB" sz="4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18761-2FDB-124D-BC35-DDDCBD9119A9}"/>
              </a:ext>
            </a:extLst>
          </p:cNvPr>
          <p:cNvSpPr txBox="1"/>
          <p:nvPr/>
        </p:nvSpPr>
        <p:spPr>
          <a:xfrm>
            <a:off x="9280600" y="1741959"/>
            <a:ext cx="1693641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2020</a:t>
            </a:r>
            <a:endParaRPr lang="en-GB" sz="6000" b="1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CF6841-5CE9-5C4D-862F-C46740D21880}"/>
              </a:ext>
            </a:extLst>
          </p:cNvPr>
          <p:cNvCxnSpPr>
            <a:cxnSpLocks/>
          </p:cNvCxnSpPr>
          <p:nvPr/>
        </p:nvCxnSpPr>
        <p:spPr>
          <a:xfrm>
            <a:off x="2485378" y="2515212"/>
            <a:ext cx="8698411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4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03B350C-F99A-A74E-8A4B-75D3EBF86889}"/>
              </a:ext>
            </a:extLst>
          </p:cNvPr>
          <p:cNvSpPr/>
          <p:nvPr/>
        </p:nvSpPr>
        <p:spPr>
          <a:xfrm>
            <a:off x="11798633" y="-2375345"/>
            <a:ext cx="3103386" cy="1496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6420FE-07EC-9440-A605-4011C4B9C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055" y="6051699"/>
            <a:ext cx="1873456" cy="657978"/>
          </a:xfrm>
          <a:prstGeom prst="rect">
            <a:avLst/>
          </a:prstGeom>
        </p:spPr>
      </p:pic>
      <p:pic>
        <p:nvPicPr>
          <p:cNvPr id="4110" name="Picture 14" descr="Gemeente 's-Hertogenbosch | RegioinBedrijf">
            <a:extLst>
              <a:ext uri="{FF2B5EF4-FFF2-40B4-BE49-F238E27FC236}">
                <a16:creationId xmlns:a16="http://schemas.microsoft.com/office/drawing/2014/main" id="{ECFE2056-662B-6840-905C-B1C52C335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4511" y="4998376"/>
            <a:ext cx="2317283" cy="6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BDE6A-5EA7-734A-8075-CD41BF5399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303" y="6051699"/>
            <a:ext cx="2022933" cy="657978"/>
          </a:xfrm>
          <a:prstGeom prst="rect">
            <a:avLst/>
          </a:prstGeom>
        </p:spPr>
      </p:pic>
      <p:pic>
        <p:nvPicPr>
          <p:cNvPr id="4104" name="Picture 8" descr="Het compacte logo">
            <a:extLst>
              <a:ext uri="{FF2B5EF4-FFF2-40B4-BE49-F238E27FC236}">
                <a16:creationId xmlns:a16="http://schemas.microsoft.com/office/drawing/2014/main" id="{110DC55A-E16D-6749-BCD2-91A04C76E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71770" y="4615540"/>
            <a:ext cx="1512110" cy="14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12BE5F5-8BB6-1F4E-905D-A09A4F472FF8}"/>
              </a:ext>
            </a:extLst>
          </p:cNvPr>
          <p:cNvSpPr txBox="1"/>
          <p:nvPr/>
        </p:nvSpPr>
        <p:spPr>
          <a:xfrm>
            <a:off x="1874823" y="148323"/>
            <a:ext cx="8442354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Customers</a:t>
            </a:r>
            <a:endParaRPr lang="en-GB" sz="6000" b="1" dirty="0">
              <a:highlight>
                <a:srgbClr val="800000"/>
              </a:highlight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18E807-207F-3D4D-BCC3-9C4323B64C0A}"/>
              </a:ext>
            </a:extLst>
          </p:cNvPr>
          <p:cNvGrpSpPr/>
          <p:nvPr/>
        </p:nvGrpSpPr>
        <p:grpSpPr>
          <a:xfrm>
            <a:off x="8412699" y="235057"/>
            <a:ext cx="3464624" cy="4124325"/>
            <a:chOff x="6096000" y="0"/>
            <a:chExt cx="5761037" cy="6858000"/>
          </a:xfrm>
        </p:grpSpPr>
        <p:pic>
          <p:nvPicPr>
            <p:cNvPr id="1026" name="Picture 2" descr="netherlands outline map | Netherlands map, Holland map, Map tattoos">
              <a:extLst>
                <a:ext uri="{FF2B5EF4-FFF2-40B4-BE49-F238E27FC236}">
                  <a16:creationId xmlns:a16="http://schemas.microsoft.com/office/drawing/2014/main" id="{7B4AE0EC-513B-1449-889E-3E74BFD7A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0"/>
              <a:ext cx="57610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D454D7-D423-564B-A24B-A55DEFF6B6C8}"/>
                </a:ext>
              </a:extLst>
            </p:cNvPr>
            <p:cNvSpPr/>
            <p:nvPr/>
          </p:nvSpPr>
          <p:spPr>
            <a:xfrm>
              <a:off x="7564174" y="3343858"/>
              <a:ext cx="360592" cy="360592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49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550A339-BC28-384C-B884-120C9A692C70}"/>
                </a:ext>
              </a:extLst>
            </p:cNvPr>
            <p:cNvSpPr/>
            <p:nvPr/>
          </p:nvSpPr>
          <p:spPr>
            <a:xfrm>
              <a:off x="8516674" y="4372558"/>
              <a:ext cx="360592" cy="360592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49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979103-37EE-ED43-A6A4-EC30AD5FEEDC}"/>
                </a:ext>
              </a:extLst>
            </p:cNvPr>
            <p:cNvSpPr/>
            <p:nvPr/>
          </p:nvSpPr>
          <p:spPr>
            <a:xfrm>
              <a:off x="9259624" y="4963108"/>
              <a:ext cx="360592" cy="360592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49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3418710-FF68-244F-A5F1-5BAA6F46BB66}"/>
              </a:ext>
            </a:extLst>
          </p:cNvPr>
          <p:cNvSpPr txBox="1"/>
          <p:nvPr/>
        </p:nvSpPr>
        <p:spPr>
          <a:xfrm>
            <a:off x="468288" y="1659358"/>
            <a:ext cx="7736223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Working with </a:t>
            </a:r>
            <a:r>
              <a:rPr lang="en-GB" sz="36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Dutch Police Force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93E001-B2AA-9347-B325-663FC7CD0DFB}"/>
              </a:ext>
            </a:extLst>
          </p:cNvPr>
          <p:cNvSpPr txBox="1"/>
          <p:nvPr/>
        </p:nvSpPr>
        <p:spPr>
          <a:xfrm>
            <a:off x="468288" y="2829274"/>
            <a:ext cx="7818462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Live on </a:t>
            </a:r>
            <a:r>
              <a:rPr lang="en-GB" sz="36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&gt;200 cameras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40FBF4-00AC-E545-B13C-5FAF184C55D7}"/>
              </a:ext>
            </a:extLst>
          </p:cNvPr>
          <p:cNvSpPr txBox="1"/>
          <p:nvPr/>
        </p:nvSpPr>
        <p:spPr>
          <a:xfrm>
            <a:off x="484902" y="3991223"/>
            <a:ext cx="7801848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Software license </a:t>
            </a:r>
            <a:r>
              <a:rPr lang="en-GB" sz="36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per camera per year</a:t>
            </a:r>
          </a:p>
        </p:txBody>
      </p:sp>
    </p:spTree>
    <p:extLst>
      <p:ext uri="{BB962C8B-B14F-4D97-AF65-F5344CB8AC3E}">
        <p14:creationId xmlns:p14="http://schemas.microsoft.com/office/powerpoint/2010/main" val="7327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03B350C-F99A-A74E-8A4B-75D3EBF86889}"/>
              </a:ext>
            </a:extLst>
          </p:cNvPr>
          <p:cNvSpPr/>
          <p:nvPr/>
        </p:nvSpPr>
        <p:spPr>
          <a:xfrm>
            <a:off x="11798633" y="-2375345"/>
            <a:ext cx="3103386" cy="1496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2BE5F5-8BB6-1F4E-905D-A09A4F472FF8}"/>
              </a:ext>
            </a:extLst>
          </p:cNvPr>
          <p:cNvSpPr txBox="1"/>
          <p:nvPr/>
        </p:nvSpPr>
        <p:spPr>
          <a:xfrm>
            <a:off x="1874823" y="148323"/>
            <a:ext cx="8442354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b="1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Competition</a:t>
            </a:r>
            <a:endParaRPr lang="en-GB" sz="6000" b="1" dirty="0">
              <a:highlight>
                <a:srgbClr val="800000"/>
              </a:highlight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418710-FF68-244F-A5F1-5BAA6F46BB66}"/>
              </a:ext>
            </a:extLst>
          </p:cNvPr>
          <p:cNvSpPr txBox="1"/>
          <p:nvPr/>
        </p:nvSpPr>
        <p:spPr>
          <a:xfrm>
            <a:off x="505358" y="1830234"/>
            <a:ext cx="7736223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000" b="1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Only </a:t>
            </a:r>
            <a:r>
              <a:rPr lang="en-GB" sz="4000" b="1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European startup  </a:t>
            </a:r>
            <a:endParaRPr lang="en-GB" sz="4000" b="1" dirty="0">
              <a:solidFill>
                <a:schemeClr val="bg1"/>
              </a:solidFill>
              <a:highlight>
                <a:srgbClr val="800000"/>
              </a:highlight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93E001-B2AA-9347-B325-663FC7CD0DFB}"/>
              </a:ext>
            </a:extLst>
          </p:cNvPr>
          <p:cNvSpPr txBox="1"/>
          <p:nvPr/>
        </p:nvSpPr>
        <p:spPr>
          <a:xfrm>
            <a:off x="505358" y="3000150"/>
            <a:ext cx="7818462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0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GDPR compliant</a:t>
            </a:r>
            <a:endParaRPr lang="en-GB" sz="4000" b="1" dirty="0">
              <a:solidFill>
                <a:schemeClr val="bg1"/>
              </a:solidFill>
              <a:highlight>
                <a:srgbClr val="800000"/>
              </a:highlight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F03ECA-4F3B-6442-B11F-424777819F6F}"/>
              </a:ext>
            </a:extLst>
          </p:cNvPr>
          <p:cNvSpPr txBox="1"/>
          <p:nvPr/>
        </p:nvSpPr>
        <p:spPr>
          <a:xfrm>
            <a:off x="505358" y="4170066"/>
            <a:ext cx="7818462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0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No </a:t>
            </a:r>
            <a:r>
              <a:rPr lang="en-GB" sz="40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human</a:t>
            </a:r>
            <a:r>
              <a:rPr lang="en-GB" sz="40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or facial recognition</a:t>
            </a:r>
            <a:endParaRPr lang="en-GB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AF5BE-16DF-044D-B0FA-45AA9CF5A90A}"/>
              </a:ext>
            </a:extLst>
          </p:cNvPr>
          <p:cNvSpPr txBox="1"/>
          <p:nvPr/>
        </p:nvSpPr>
        <p:spPr>
          <a:xfrm>
            <a:off x="505358" y="5328505"/>
            <a:ext cx="7818462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0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Extremely </a:t>
            </a:r>
            <a:r>
              <a:rPr lang="en-GB" sz="4000" b="1" dirty="0">
                <a:solidFill>
                  <a:schemeClr val="bg1"/>
                </a:solidFill>
                <a:highlight>
                  <a:srgbClr val="800000"/>
                </a:highlight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scalable</a:t>
            </a:r>
            <a:r>
              <a:rPr lang="en-GB" sz="40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solution</a:t>
            </a:r>
            <a:endParaRPr lang="en-GB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4" grpId="0"/>
      <p:bldP spid="25" grpId="0"/>
      <p:bldP spid="2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03B350C-F99A-A74E-8A4B-75D3EBF86889}"/>
              </a:ext>
            </a:extLst>
          </p:cNvPr>
          <p:cNvSpPr/>
          <p:nvPr/>
        </p:nvSpPr>
        <p:spPr>
          <a:xfrm>
            <a:off x="11798633" y="-2375345"/>
            <a:ext cx="3103386" cy="1496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40DF23-C44C-8445-AB9F-6BA419F67576}"/>
              </a:ext>
            </a:extLst>
          </p:cNvPr>
          <p:cNvSpPr/>
          <p:nvPr/>
        </p:nvSpPr>
        <p:spPr>
          <a:xfrm>
            <a:off x="2550973" y="4867313"/>
            <a:ext cx="2078148" cy="1212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54F550-33FC-FD42-9564-6D01CED5EF57}"/>
              </a:ext>
            </a:extLst>
          </p:cNvPr>
          <p:cNvGrpSpPr/>
          <p:nvPr/>
        </p:nvGrpSpPr>
        <p:grpSpPr>
          <a:xfrm>
            <a:off x="2306062" y="1999771"/>
            <a:ext cx="7579876" cy="4079559"/>
            <a:chOff x="1796196" y="1999771"/>
            <a:chExt cx="6221768" cy="3348613"/>
          </a:xfrm>
        </p:grpSpPr>
        <p:pic>
          <p:nvPicPr>
            <p:cNvPr id="4116" name="Picture 20" descr="Bosch Logo | The most famous brands and company logos in the world">
              <a:extLst>
                <a:ext uri="{FF2B5EF4-FFF2-40B4-BE49-F238E27FC236}">
                  <a16:creationId xmlns:a16="http://schemas.microsoft.com/office/drawing/2014/main" id="{2B8798B4-8CDE-3C4A-AD78-64079D4CD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037" y="4386241"/>
              <a:ext cx="1710477" cy="962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DITSS (@DITSSinfo) | Twitter">
              <a:extLst>
                <a:ext uri="{FF2B5EF4-FFF2-40B4-BE49-F238E27FC236}">
                  <a16:creationId xmlns:a16="http://schemas.microsoft.com/office/drawing/2014/main" id="{1A9DE491-5623-1B49-83AD-3C5BE12DC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612" y="3095868"/>
              <a:ext cx="1892859" cy="1892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7B239B-A5B0-CF45-A9BE-2315FE6CC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5471" y="3737949"/>
              <a:ext cx="2482493" cy="76601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0DEA829-92E3-AC4F-97FF-2592D08E4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3577" y="3173650"/>
              <a:ext cx="2501708" cy="518706"/>
            </a:xfrm>
            <a:prstGeom prst="rect">
              <a:avLst/>
            </a:prstGeom>
          </p:spPr>
        </p:pic>
        <p:pic>
          <p:nvPicPr>
            <p:cNvPr id="4112" name="Picture 16" descr="CCTV Security &amp; Access Control Archives - Connected PNG">
              <a:extLst>
                <a:ext uri="{FF2B5EF4-FFF2-40B4-BE49-F238E27FC236}">
                  <a16:creationId xmlns:a16="http://schemas.microsoft.com/office/drawing/2014/main" id="{773813E5-6118-E34E-B345-A64A731AE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840" y="3086303"/>
              <a:ext cx="1892860" cy="1902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Sipelia User Guide">
              <a:extLst>
                <a:ext uri="{FF2B5EF4-FFF2-40B4-BE49-F238E27FC236}">
                  <a16:creationId xmlns:a16="http://schemas.microsoft.com/office/drawing/2014/main" id="{5C05C405-A848-EA49-A064-05AB8F761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027" y="1999908"/>
              <a:ext cx="3278937" cy="1115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VCS Observation - Home | Facebook">
              <a:extLst>
                <a:ext uri="{FF2B5EF4-FFF2-40B4-BE49-F238E27FC236}">
                  <a16:creationId xmlns:a16="http://schemas.microsoft.com/office/drawing/2014/main" id="{8BFA2EBE-F65A-D24C-87D5-4DEF18335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196" y="1999771"/>
              <a:ext cx="2942831" cy="111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12BE5F5-8BB6-1F4E-905D-A09A4F472FF8}"/>
              </a:ext>
            </a:extLst>
          </p:cNvPr>
          <p:cNvSpPr txBox="1"/>
          <p:nvPr/>
        </p:nvSpPr>
        <p:spPr>
          <a:xfrm>
            <a:off x="1874823" y="148323"/>
            <a:ext cx="8442354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Partners</a:t>
            </a:r>
            <a:endParaRPr lang="en-GB" sz="6000" b="1" dirty="0">
              <a:highlight>
                <a:srgbClr val="800000"/>
              </a:highlight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EA962557-DA13-5746-9670-DB31EFFA9271}"/>
              </a:ext>
            </a:extLst>
          </p:cNvPr>
          <p:cNvSpPr txBox="1"/>
          <p:nvPr/>
        </p:nvSpPr>
        <p:spPr>
          <a:xfrm>
            <a:off x="2387705" y="457371"/>
            <a:ext cx="741659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Infrastructure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34312F-B670-9845-AAD3-9A11BED593D4}"/>
              </a:ext>
            </a:extLst>
          </p:cNvPr>
          <p:cNvGrpSpPr/>
          <p:nvPr/>
        </p:nvGrpSpPr>
        <p:grpSpPr>
          <a:xfrm>
            <a:off x="2385168" y="2212153"/>
            <a:ext cx="7419127" cy="3557367"/>
            <a:chOff x="1902780" y="2721113"/>
            <a:chExt cx="7419127" cy="3557367"/>
          </a:xfrm>
        </p:grpSpPr>
        <p:pic>
          <p:nvPicPr>
            <p:cNvPr id="6" name="Graphic 5" descr="Security camera">
              <a:extLst>
                <a:ext uri="{FF2B5EF4-FFF2-40B4-BE49-F238E27FC236}">
                  <a16:creationId xmlns:a16="http://schemas.microsoft.com/office/drawing/2014/main" id="{2850FDA9-36EC-A74A-86DE-679B269C8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902780" y="2721113"/>
              <a:ext cx="1215313" cy="1215313"/>
            </a:xfrm>
            <a:prstGeom prst="rect">
              <a:avLst/>
            </a:prstGeom>
          </p:spPr>
        </p:pic>
        <p:pic>
          <p:nvPicPr>
            <p:cNvPr id="15" name="Graphic 14" descr="Network diagram">
              <a:extLst>
                <a:ext uri="{FF2B5EF4-FFF2-40B4-BE49-F238E27FC236}">
                  <a16:creationId xmlns:a16="http://schemas.microsoft.com/office/drawing/2014/main" id="{862D3171-9F9D-E942-8C47-1185C0B2C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4372" y="2723603"/>
              <a:ext cx="1215313" cy="1215313"/>
            </a:xfrm>
            <a:prstGeom prst="rect">
              <a:avLst/>
            </a:prstGeom>
          </p:spPr>
        </p:pic>
        <p:pic>
          <p:nvPicPr>
            <p:cNvPr id="17" name="Graphic 16" descr="Server">
              <a:extLst>
                <a:ext uri="{FF2B5EF4-FFF2-40B4-BE49-F238E27FC236}">
                  <a16:creationId xmlns:a16="http://schemas.microsoft.com/office/drawing/2014/main" id="{DF25E1F5-8AB5-2146-8609-C9FE852CC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40483" y="2723604"/>
              <a:ext cx="1215313" cy="1215313"/>
            </a:xfrm>
            <a:prstGeom prst="rect">
              <a:avLst/>
            </a:prstGeom>
          </p:spPr>
        </p:pic>
        <p:pic>
          <p:nvPicPr>
            <p:cNvPr id="48" name="Graphic 47" descr="Server">
              <a:extLst>
                <a:ext uri="{FF2B5EF4-FFF2-40B4-BE49-F238E27FC236}">
                  <a16:creationId xmlns:a16="http://schemas.microsoft.com/office/drawing/2014/main" id="{24AD16C0-1F7A-5C4F-808B-D10232724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40482" y="4564777"/>
              <a:ext cx="1215313" cy="1215313"/>
            </a:xfrm>
            <a:prstGeom prst="rect">
              <a:avLst/>
            </a:prstGeom>
          </p:spPr>
        </p:pic>
        <p:pic>
          <p:nvPicPr>
            <p:cNvPr id="19" name="Graphic 18" descr="Monitor">
              <a:extLst>
                <a:ext uri="{FF2B5EF4-FFF2-40B4-BE49-F238E27FC236}">
                  <a16:creationId xmlns:a16="http://schemas.microsoft.com/office/drawing/2014/main" id="{C25F2E64-078F-3141-9317-AC763E700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06594" y="2723604"/>
              <a:ext cx="1215313" cy="1215313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88420D2-593A-A946-9032-A83F6EC4DE0C}"/>
                </a:ext>
              </a:extLst>
            </p:cNvPr>
            <p:cNvCxnSpPr>
              <a:stCxn id="6" idx="1"/>
              <a:endCxn id="15" idx="1"/>
            </p:cNvCxnSpPr>
            <p:nvPr/>
          </p:nvCxnSpPr>
          <p:spPr>
            <a:xfrm>
              <a:off x="3118093" y="3328770"/>
              <a:ext cx="856279" cy="2490"/>
            </a:xfrm>
            <a:prstGeom prst="straightConnector1">
              <a:avLst/>
            </a:prstGeom>
            <a:ln w="57150" cap="rnd">
              <a:solidFill>
                <a:srgbClr val="8B000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27A1083-9821-474B-B589-4221273AC2D0}"/>
                </a:ext>
              </a:extLst>
            </p:cNvPr>
            <p:cNvCxnSpPr>
              <a:cxnSpLocks/>
              <a:stCxn id="15" idx="3"/>
              <a:endCxn id="17" idx="1"/>
            </p:cNvCxnSpPr>
            <p:nvPr/>
          </p:nvCxnSpPr>
          <p:spPr>
            <a:xfrm>
              <a:off x="5189685" y="3331260"/>
              <a:ext cx="850798" cy="1"/>
            </a:xfrm>
            <a:prstGeom prst="straightConnector1">
              <a:avLst/>
            </a:prstGeom>
            <a:ln w="57150" cap="rnd">
              <a:solidFill>
                <a:srgbClr val="8B000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CA19953-92CE-AA4E-B925-A2F79F147CA4}"/>
                </a:ext>
              </a:extLst>
            </p:cNvPr>
            <p:cNvCxnSpPr>
              <a:cxnSpLocks/>
              <a:stCxn id="17" idx="3"/>
              <a:endCxn id="19" idx="1"/>
            </p:cNvCxnSpPr>
            <p:nvPr/>
          </p:nvCxnSpPr>
          <p:spPr>
            <a:xfrm>
              <a:off x="7255796" y="3331261"/>
              <a:ext cx="850798" cy="0"/>
            </a:xfrm>
            <a:prstGeom prst="straightConnector1">
              <a:avLst/>
            </a:prstGeom>
            <a:ln w="57150" cap="rnd">
              <a:solidFill>
                <a:srgbClr val="8B000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4E3F425-F88B-1241-AD18-A2DEE139BA3D}"/>
                </a:ext>
              </a:extLst>
            </p:cNvPr>
            <p:cNvCxnSpPr>
              <a:cxnSpLocks/>
              <a:stCxn id="48" idx="0"/>
              <a:endCxn id="17" idx="2"/>
            </p:cNvCxnSpPr>
            <p:nvPr/>
          </p:nvCxnSpPr>
          <p:spPr>
            <a:xfrm flipV="1">
              <a:off x="6648139" y="3938917"/>
              <a:ext cx="1" cy="625860"/>
            </a:xfrm>
            <a:prstGeom prst="straightConnector1">
              <a:avLst/>
            </a:prstGeom>
            <a:ln w="57150" cap="rnd">
              <a:solidFill>
                <a:srgbClr val="8B000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DAA3032-262A-0949-BFD1-DA7C7EE0E4FD}"/>
                </a:ext>
              </a:extLst>
            </p:cNvPr>
            <p:cNvGrpSpPr/>
            <p:nvPr/>
          </p:nvGrpSpPr>
          <p:grpSpPr>
            <a:xfrm>
              <a:off x="6021432" y="5798296"/>
              <a:ext cx="1365475" cy="480184"/>
              <a:chOff x="6235436" y="5208298"/>
              <a:chExt cx="1224197" cy="430502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74539357-6724-8648-BC3E-776E70877C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r="17734"/>
              <a:stretch/>
            </p:blipFill>
            <p:spPr>
              <a:xfrm>
                <a:off x="6235436" y="5208298"/>
                <a:ext cx="1126319" cy="312772"/>
              </a:xfrm>
              <a:prstGeom prst="rect">
                <a:avLst/>
              </a:prstGeom>
            </p:spPr>
          </p:pic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03C70B7-F2ED-EF45-A1CF-5FAF9D8BCAA4}"/>
                  </a:ext>
                </a:extLst>
              </p:cNvPr>
              <p:cNvSpPr/>
              <p:nvPr/>
            </p:nvSpPr>
            <p:spPr>
              <a:xfrm>
                <a:off x="7313280" y="5401734"/>
                <a:ext cx="146353" cy="2370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1B3B5E8-1E4E-D745-916C-33AD9496E05F}"/>
              </a:ext>
            </a:extLst>
          </p:cNvPr>
          <p:cNvSpPr txBox="1"/>
          <p:nvPr/>
        </p:nvSpPr>
        <p:spPr>
          <a:xfrm>
            <a:off x="803947" y="4082887"/>
            <a:ext cx="6128490" cy="43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Easy to implement with any Milestone system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5881B6-BF68-564E-B3D8-DB82CAC997FC}"/>
              </a:ext>
            </a:extLst>
          </p:cNvPr>
          <p:cNvSpPr txBox="1"/>
          <p:nvPr/>
        </p:nvSpPr>
        <p:spPr>
          <a:xfrm>
            <a:off x="3131127" y="4677311"/>
            <a:ext cx="3391743" cy="43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In the cloud or on-premise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A11EC2-0408-AF42-96E3-CAD936B39F6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876" y="1932349"/>
            <a:ext cx="1349300" cy="2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116</Words>
  <Application>Microsoft Macintosh PowerPoint</Application>
  <PresentationFormat>Widescreen</PresentationFormat>
  <Paragraphs>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Consolas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Gerwin van der Lugt</dc:creator>
  <cp:lastModifiedBy>Thomas Alflen</cp:lastModifiedBy>
  <cp:revision>35</cp:revision>
  <dcterms:created xsi:type="dcterms:W3CDTF">2020-11-27T15:39:42Z</dcterms:created>
  <dcterms:modified xsi:type="dcterms:W3CDTF">2021-03-05T12:15:53Z</dcterms:modified>
</cp:coreProperties>
</file>